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59" r:id="rId4"/>
    <p:sldId id="257" r:id="rId5"/>
    <p:sldId id="258" r:id="rId6"/>
    <p:sldId id="260" r:id="rId7"/>
    <p:sldId id="261" r:id="rId8"/>
    <p:sldId id="265" r:id="rId9"/>
    <p:sldId id="266" r:id="rId10"/>
    <p:sldId id="267" r:id="rId11"/>
    <p:sldId id="268" r:id="rId12"/>
    <p:sldId id="269" r:id="rId13"/>
    <p:sldId id="262" r:id="rId14"/>
    <p:sldId id="264"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57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C3D1-BB40-4158-9F87-79E6670DB3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12AA44-80CF-476C-8E00-9E28795F43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D727F1-D6CC-4EA9-83B6-0C1DC9486358}"/>
              </a:ext>
            </a:extLst>
          </p:cNvPr>
          <p:cNvSpPr>
            <a:spLocks noGrp="1"/>
          </p:cNvSpPr>
          <p:nvPr>
            <p:ph type="dt" sz="half" idx="10"/>
          </p:nvPr>
        </p:nvSpPr>
        <p:spPr/>
        <p:txBody>
          <a:bodyPr/>
          <a:lstStyle/>
          <a:p>
            <a:fld id="{D6917E54-FD59-477D-8920-533E33BA24C8}" type="datetimeFigureOut">
              <a:rPr lang="en-US" smtClean="0"/>
              <a:t>2/11/2018</a:t>
            </a:fld>
            <a:endParaRPr lang="en-US"/>
          </a:p>
        </p:txBody>
      </p:sp>
      <p:sp>
        <p:nvSpPr>
          <p:cNvPr id="5" name="Footer Placeholder 4">
            <a:extLst>
              <a:ext uri="{FF2B5EF4-FFF2-40B4-BE49-F238E27FC236}">
                <a16:creationId xmlns:a16="http://schemas.microsoft.com/office/drawing/2014/main" id="{14BF5DF3-ABA9-4127-B8FF-6C2D11B2AB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9932A-3683-4989-8603-094EE1B4768E}"/>
              </a:ext>
            </a:extLst>
          </p:cNvPr>
          <p:cNvSpPr>
            <a:spLocks noGrp="1"/>
          </p:cNvSpPr>
          <p:nvPr>
            <p:ph type="sldNum" sz="quarter" idx="12"/>
          </p:nvPr>
        </p:nvSpPr>
        <p:spPr/>
        <p:txBody>
          <a:bodyPr/>
          <a:lstStyle/>
          <a:p>
            <a:fld id="{BF6E3F80-7245-45A2-B839-E2ABDAE991FF}" type="slidenum">
              <a:rPr lang="en-US" smtClean="0"/>
              <a:t>‹#›</a:t>
            </a:fld>
            <a:endParaRPr lang="en-US"/>
          </a:p>
        </p:txBody>
      </p:sp>
    </p:spTree>
    <p:extLst>
      <p:ext uri="{BB962C8B-B14F-4D97-AF65-F5344CB8AC3E}">
        <p14:creationId xmlns:p14="http://schemas.microsoft.com/office/powerpoint/2010/main" val="868216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F6D25-BC5F-40DC-9436-34A1576305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F3E202-C60D-428A-9753-79F2C8BF415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73C6D3-B95B-4A56-B692-02B68728945C}"/>
              </a:ext>
            </a:extLst>
          </p:cNvPr>
          <p:cNvSpPr>
            <a:spLocks noGrp="1"/>
          </p:cNvSpPr>
          <p:nvPr>
            <p:ph type="dt" sz="half" idx="10"/>
          </p:nvPr>
        </p:nvSpPr>
        <p:spPr/>
        <p:txBody>
          <a:bodyPr/>
          <a:lstStyle/>
          <a:p>
            <a:fld id="{D6917E54-FD59-477D-8920-533E33BA24C8}" type="datetimeFigureOut">
              <a:rPr lang="en-US" smtClean="0"/>
              <a:t>2/11/2018</a:t>
            </a:fld>
            <a:endParaRPr lang="en-US"/>
          </a:p>
        </p:txBody>
      </p:sp>
      <p:sp>
        <p:nvSpPr>
          <p:cNvPr id="5" name="Footer Placeholder 4">
            <a:extLst>
              <a:ext uri="{FF2B5EF4-FFF2-40B4-BE49-F238E27FC236}">
                <a16:creationId xmlns:a16="http://schemas.microsoft.com/office/drawing/2014/main" id="{728097B8-EB16-4644-9B2A-90AE52E1BF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451516-3476-4955-B24F-2236E8FC2857}"/>
              </a:ext>
            </a:extLst>
          </p:cNvPr>
          <p:cNvSpPr>
            <a:spLocks noGrp="1"/>
          </p:cNvSpPr>
          <p:nvPr>
            <p:ph type="sldNum" sz="quarter" idx="12"/>
          </p:nvPr>
        </p:nvSpPr>
        <p:spPr/>
        <p:txBody>
          <a:bodyPr/>
          <a:lstStyle/>
          <a:p>
            <a:fld id="{BF6E3F80-7245-45A2-B839-E2ABDAE991FF}" type="slidenum">
              <a:rPr lang="en-US" smtClean="0"/>
              <a:t>‹#›</a:t>
            </a:fld>
            <a:endParaRPr lang="en-US"/>
          </a:p>
        </p:txBody>
      </p:sp>
    </p:spTree>
    <p:extLst>
      <p:ext uri="{BB962C8B-B14F-4D97-AF65-F5344CB8AC3E}">
        <p14:creationId xmlns:p14="http://schemas.microsoft.com/office/powerpoint/2010/main" val="297511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BEEECF-02AE-41F5-A0DB-CB1677F673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311586-89EB-4807-8AA5-44EE85393F8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1DACF4-23AA-47D9-857B-FFB25FE8FBAE}"/>
              </a:ext>
            </a:extLst>
          </p:cNvPr>
          <p:cNvSpPr>
            <a:spLocks noGrp="1"/>
          </p:cNvSpPr>
          <p:nvPr>
            <p:ph type="dt" sz="half" idx="10"/>
          </p:nvPr>
        </p:nvSpPr>
        <p:spPr/>
        <p:txBody>
          <a:bodyPr/>
          <a:lstStyle/>
          <a:p>
            <a:fld id="{D6917E54-FD59-477D-8920-533E33BA24C8}" type="datetimeFigureOut">
              <a:rPr lang="en-US" smtClean="0"/>
              <a:t>2/11/2018</a:t>
            </a:fld>
            <a:endParaRPr lang="en-US"/>
          </a:p>
        </p:txBody>
      </p:sp>
      <p:sp>
        <p:nvSpPr>
          <p:cNvPr id="5" name="Footer Placeholder 4">
            <a:extLst>
              <a:ext uri="{FF2B5EF4-FFF2-40B4-BE49-F238E27FC236}">
                <a16:creationId xmlns:a16="http://schemas.microsoft.com/office/drawing/2014/main" id="{9A061F66-0DFF-4CA1-9ECB-91EE82E02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6A0EEE-DF65-4962-89BD-593D37EBCAE8}"/>
              </a:ext>
            </a:extLst>
          </p:cNvPr>
          <p:cNvSpPr>
            <a:spLocks noGrp="1"/>
          </p:cNvSpPr>
          <p:nvPr>
            <p:ph type="sldNum" sz="quarter" idx="12"/>
          </p:nvPr>
        </p:nvSpPr>
        <p:spPr/>
        <p:txBody>
          <a:bodyPr/>
          <a:lstStyle/>
          <a:p>
            <a:fld id="{BF6E3F80-7245-45A2-B839-E2ABDAE991FF}" type="slidenum">
              <a:rPr lang="en-US" smtClean="0"/>
              <a:t>‹#›</a:t>
            </a:fld>
            <a:endParaRPr lang="en-US"/>
          </a:p>
        </p:txBody>
      </p:sp>
    </p:spTree>
    <p:extLst>
      <p:ext uri="{BB962C8B-B14F-4D97-AF65-F5344CB8AC3E}">
        <p14:creationId xmlns:p14="http://schemas.microsoft.com/office/powerpoint/2010/main" val="23333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86657-478D-450C-95B1-8BB67D9A63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DBA348-ECA0-48AD-BA7C-7DBC43D8865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91292D-D3B6-4D51-8D42-2C562BA1375E}"/>
              </a:ext>
            </a:extLst>
          </p:cNvPr>
          <p:cNvSpPr>
            <a:spLocks noGrp="1"/>
          </p:cNvSpPr>
          <p:nvPr>
            <p:ph type="dt" sz="half" idx="10"/>
          </p:nvPr>
        </p:nvSpPr>
        <p:spPr/>
        <p:txBody>
          <a:bodyPr/>
          <a:lstStyle/>
          <a:p>
            <a:fld id="{D6917E54-FD59-477D-8920-533E33BA24C8}" type="datetimeFigureOut">
              <a:rPr lang="en-US" smtClean="0"/>
              <a:t>2/11/2018</a:t>
            </a:fld>
            <a:endParaRPr lang="en-US"/>
          </a:p>
        </p:txBody>
      </p:sp>
      <p:sp>
        <p:nvSpPr>
          <p:cNvPr id="5" name="Footer Placeholder 4">
            <a:extLst>
              <a:ext uri="{FF2B5EF4-FFF2-40B4-BE49-F238E27FC236}">
                <a16:creationId xmlns:a16="http://schemas.microsoft.com/office/drawing/2014/main" id="{583ED946-1CD2-417A-A432-7C9168FE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D2544-11D0-4F95-B7E8-BE6F6CFDADA3}"/>
              </a:ext>
            </a:extLst>
          </p:cNvPr>
          <p:cNvSpPr>
            <a:spLocks noGrp="1"/>
          </p:cNvSpPr>
          <p:nvPr>
            <p:ph type="sldNum" sz="quarter" idx="12"/>
          </p:nvPr>
        </p:nvSpPr>
        <p:spPr/>
        <p:txBody>
          <a:bodyPr/>
          <a:lstStyle/>
          <a:p>
            <a:fld id="{BF6E3F80-7245-45A2-B839-E2ABDAE991FF}" type="slidenum">
              <a:rPr lang="en-US" smtClean="0"/>
              <a:t>‹#›</a:t>
            </a:fld>
            <a:endParaRPr lang="en-US"/>
          </a:p>
        </p:txBody>
      </p:sp>
    </p:spTree>
    <p:extLst>
      <p:ext uri="{BB962C8B-B14F-4D97-AF65-F5344CB8AC3E}">
        <p14:creationId xmlns:p14="http://schemas.microsoft.com/office/powerpoint/2010/main" val="3222392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E4641-D307-4F7C-921D-CB1D95B154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46F1D4-7F5E-4965-9C43-6D14006B30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5805F8F-0BC4-497D-A76C-4A8B23D169BF}"/>
              </a:ext>
            </a:extLst>
          </p:cNvPr>
          <p:cNvSpPr>
            <a:spLocks noGrp="1"/>
          </p:cNvSpPr>
          <p:nvPr>
            <p:ph type="dt" sz="half" idx="10"/>
          </p:nvPr>
        </p:nvSpPr>
        <p:spPr/>
        <p:txBody>
          <a:bodyPr/>
          <a:lstStyle/>
          <a:p>
            <a:fld id="{D6917E54-FD59-477D-8920-533E33BA24C8}" type="datetimeFigureOut">
              <a:rPr lang="en-US" smtClean="0"/>
              <a:t>2/11/2018</a:t>
            </a:fld>
            <a:endParaRPr lang="en-US"/>
          </a:p>
        </p:txBody>
      </p:sp>
      <p:sp>
        <p:nvSpPr>
          <p:cNvPr id="5" name="Footer Placeholder 4">
            <a:extLst>
              <a:ext uri="{FF2B5EF4-FFF2-40B4-BE49-F238E27FC236}">
                <a16:creationId xmlns:a16="http://schemas.microsoft.com/office/drawing/2014/main" id="{FC9CEA90-9FE5-4056-80CC-DCDCA32382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184A7-C947-4A92-B561-98BCDD52DF34}"/>
              </a:ext>
            </a:extLst>
          </p:cNvPr>
          <p:cNvSpPr>
            <a:spLocks noGrp="1"/>
          </p:cNvSpPr>
          <p:nvPr>
            <p:ph type="sldNum" sz="quarter" idx="12"/>
          </p:nvPr>
        </p:nvSpPr>
        <p:spPr/>
        <p:txBody>
          <a:bodyPr/>
          <a:lstStyle/>
          <a:p>
            <a:fld id="{BF6E3F80-7245-45A2-B839-E2ABDAE991FF}" type="slidenum">
              <a:rPr lang="en-US" smtClean="0"/>
              <a:t>‹#›</a:t>
            </a:fld>
            <a:endParaRPr lang="en-US"/>
          </a:p>
        </p:txBody>
      </p:sp>
    </p:spTree>
    <p:extLst>
      <p:ext uri="{BB962C8B-B14F-4D97-AF65-F5344CB8AC3E}">
        <p14:creationId xmlns:p14="http://schemas.microsoft.com/office/powerpoint/2010/main" val="203903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4D896-466C-4882-A751-C28F259222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6D91B6-0092-457E-9B80-23C8C7FB6DA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64ABE8-02EB-4634-B2AA-CB155474213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F03341-CF4F-427A-8ED7-83EDC62B59D7}"/>
              </a:ext>
            </a:extLst>
          </p:cNvPr>
          <p:cNvSpPr>
            <a:spLocks noGrp="1"/>
          </p:cNvSpPr>
          <p:nvPr>
            <p:ph type="dt" sz="half" idx="10"/>
          </p:nvPr>
        </p:nvSpPr>
        <p:spPr/>
        <p:txBody>
          <a:bodyPr/>
          <a:lstStyle/>
          <a:p>
            <a:fld id="{D6917E54-FD59-477D-8920-533E33BA24C8}" type="datetimeFigureOut">
              <a:rPr lang="en-US" smtClean="0"/>
              <a:t>2/11/2018</a:t>
            </a:fld>
            <a:endParaRPr lang="en-US"/>
          </a:p>
        </p:txBody>
      </p:sp>
      <p:sp>
        <p:nvSpPr>
          <p:cNvPr id="6" name="Footer Placeholder 5">
            <a:extLst>
              <a:ext uri="{FF2B5EF4-FFF2-40B4-BE49-F238E27FC236}">
                <a16:creationId xmlns:a16="http://schemas.microsoft.com/office/drawing/2014/main" id="{10297E9D-CE58-4D98-9828-7BDC91353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AD71D1-3FEE-4A08-AF90-960E8CC6971B}"/>
              </a:ext>
            </a:extLst>
          </p:cNvPr>
          <p:cNvSpPr>
            <a:spLocks noGrp="1"/>
          </p:cNvSpPr>
          <p:nvPr>
            <p:ph type="sldNum" sz="quarter" idx="12"/>
          </p:nvPr>
        </p:nvSpPr>
        <p:spPr/>
        <p:txBody>
          <a:bodyPr/>
          <a:lstStyle/>
          <a:p>
            <a:fld id="{BF6E3F80-7245-45A2-B839-E2ABDAE991FF}" type="slidenum">
              <a:rPr lang="en-US" smtClean="0"/>
              <a:t>‹#›</a:t>
            </a:fld>
            <a:endParaRPr lang="en-US"/>
          </a:p>
        </p:txBody>
      </p:sp>
    </p:spTree>
    <p:extLst>
      <p:ext uri="{BB962C8B-B14F-4D97-AF65-F5344CB8AC3E}">
        <p14:creationId xmlns:p14="http://schemas.microsoft.com/office/powerpoint/2010/main" val="579843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3C680-D2DB-486A-A2B2-A7B321C71D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CC3DB8-0FDB-4AE2-97A3-9C1292BC77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40FBDD3-B701-4150-8816-30838B74323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79704E-46E1-40BC-A02C-DBDB3588ED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CB54E4C-B9B8-4D68-B433-30825310725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B7D89A-6822-4CA8-86F3-0AC1B31BAB42}"/>
              </a:ext>
            </a:extLst>
          </p:cNvPr>
          <p:cNvSpPr>
            <a:spLocks noGrp="1"/>
          </p:cNvSpPr>
          <p:nvPr>
            <p:ph type="dt" sz="half" idx="10"/>
          </p:nvPr>
        </p:nvSpPr>
        <p:spPr/>
        <p:txBody>
          <a:bodyPr/>
          <a:lstStyle/>
          <a:p>
            <a:fld id="{D6917E54-FD59-477D-8920-533E33BA24C8}" type="datetimeFigureOut">
              <a:rPr lang="en-US" smtClean="0"/>
              <a:t>2/11/2018</a:t>
            </a:fld>
            <a:endParaRPr lang="en-US"/>
          </a:p>
        </p:txBody>
      </p:sp>
      <p:sp>
        <p:nvSpPr>
          <p:cNvPr id="8" name="Footer Placeholder 7">
            <a:extLst>
              <a:ext uri="{FF2B5EF4-FFF2-40B4-BE49-F238E27FC236}">
                <a16:creationId xmlns:a16="http://schemas.microsoft.com/office/drawing/2014/main" id="{BC309E73-DD0B-40E0-8503-5863C97582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DB1078-85F9-45E6-A4F3-783BD5E50D0D}"/>
              </a:ext>
            </a:extLst>
          </p:cNvPr>
          <p:cNvSpPr>
            <a:spLocks noGrp="1"/>
          </p:cNvSpPr>
          <p:nvPr>
            <p:ph type="sldNum" sz="quarter" idx="12"/>
          </p:nvPr>
        </p:nvSpPr>
        <p:spPr/>
        <p:txBody>
          <a:bodyPr/>
          <a:lstStyle/>
          <a:p>
            <a:fld id="{BF6E3F80-7245-45A2-B839-E2ABDAE991FF}" type="slidenum">
              <a:rPr lang="en-US" smtClean="0"/>
              <a:t>‹#›</a:t>
            </a:fld>
            <a:endParaRPr lang="en-US"/>
          </a:p>
        </p:txBody>
      </p:sp>
    </p:spTree>
    <p:extLst>
      <p:ext uri="{BB962C8B-B14F-4D97-AF65-F5344CB8AC3E}">
        <p14:creationId xmlns:p14="http://schemas.microsoft.com/office/powerpoint/2010/main" val="3172981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6C3A8-F46F-47C3-8D3B-727D82F5E3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F8CD40-125F-4602-9753-A85959FC3FE5}"/>
              </a:ext>
            </a:extLst>
          </p:cNvPr>
          <p:cNvSpPr>
            <a:spLocks noGrp="1"/>
          </p:cNvSpPr>
          <p:nvPr>
            <p:ph type="dt" sz="half" idx="10"/>
          </p:nvPr>
        </p:nvSpPr>
        <p:spPr/>
        <p:txBody>
          <a:bodyPr/>
          <a:lstStyle/>
          <a:p>
            <a:fld id="{D6917E54-FD59-477D-8920-533E33BA24C8}" type="datetimeFigureOut">
              <a:rPr lang="en-US" smtClean="0"/>
              <a:t>2/11/2018</a:t>
            </a:fld>
            <a:endParaRPr lang="en-US"/>
          </a:p>
        </p:txBody>
      </p:sp>
      <p:sp>
        <p:nvSpPr>
          <p:cNvPr id="4" name="Footer Placeholder 3">
            <a:extLst>
              <a:ext uri="{FF2B5EF4-FFF2-40B4-BE49-F238E27FC236}">
                <a16:creationId xmlns:a16="http://schemas.microsoft.com/office/drawing/2014/main" id="{3736B7B2-7008-4C67-92E5-EEC6F8FF19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AAE4F6-8387-4639-8121-69632BF066C9}"/>
              </a:ext>
            </a:extLst>
          </p:cNvPr>
          <p:cNvSpPr>
            <a:spLocks noGrp="1"/>
          </p:cNvSpPr>
          <p:nvPr>
            <p:ph type="sldNum" sz="quarter" idx="12"/>
          </p:nvPr>
        </p:nvSpPr>
        <p:spPr/>
        <p:txBody>
          <a:bodyPr/>
          <a:lstStyle/>
          <a:p>
            <a:fld id="{BF6E3F80-7245-45A2-B839-E2ABDAE991FF}" type="slidenum">
              <a:rPr lang="en-US" smtClean="0"/>
              <a:t>‹#›</a:t>
            </a:fld>
            <a:endParaRPr lang="en-US"/>
          </a:p>
        </p:txBody>
      </p:sp>
    </p:spTree>
    <p:extLst>
      <p:ext uri="{BB962C8B-B14F-4D97-AF65-F5344CB8AC3E}">
        <p14:creationId xmlns:p14="http://schemas.microsoft.com/office/powerpoint/2010/main" val="2868779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6DC364-D53D-41FD-8D62-B99B38102A12}"/>
              </a:ext>
            </a:extLst>
          </p:cNvPr>
          <p:cNvSpPr>
            <a:spLocks noGrp="1"/>
          </p:cNvSpPr>
          <p:nvPr>
            <p:ph type="dt" sz="half" idx="10"/>
          </p:nvPr>
        </p:nvSpPr>
        <p:spPr/>
        <p:txBody>
          <a:bodyPr/>
          <a:lstStyle/>
          <a:p>
            <a:fld id="{D6917E54-FD59-477D-8920-533E33BA24C8}" type="datetimeFigureOut">
              <a:rPr lang="en-US" smtClean="0"/>
              <a:t>2/11/2018</a:t>
            </a:fld>
            <a:endParaRPr lang="en-US"/>
          </a:p>
        </p:txBody>
      </p:sp>
      <p:sp>
        <p:nvSpPr>
          <p:cNvPr id="3" name="Footer Placeholder 2">
            <a:extLst>
              <a:ext uri="{FF2B5EF4-FFF2-40B4-BE49-F238E27FC236}">
                <a16:creationId xmlns:a16="http://schemas.microsoft.com/office/drawing/2014/main" id="{EA29FAEC-5085-425E-B560-AE95F38EA0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A8247F-A6DA-4C5F-A440-D8148180BCEB}"/>
              </a:ext>
            </a:extLst>
          </p:cNvPr>
          <p:cNvSpPr>
            <a:spLocks noGrp="1"/>
          </p:cNvSpPr>
          <p:nvPr>
            <p:ph type="sldNum" sz="quarter" idx="12"/>
          </p:nvPr>
        </p:nvSpPr>
        <p:spPr/>
        <p:txBody>
          <a:bodyPr/>
          <a:lstStyle/>
          <a:p>
            <a:fld id="{BF6E3F80-7245-45A2-B839-E2ABDAE991FF}" type="slidenum">
              <a:rPr lang="en-US" smtClean="0"/>
              <a:t>‹#›</a:t>
            </a:fld>
            <a:endParaRPr lang="en-US"/>
          </a:p>
        </p:txBody>
      </p:sp>
    </p:spTree>
    <p:extLst>
      <p:ext uri="{BB962C8B-B14F-4D97-AF65-F5344CB8AC3E}">
        <p14:creationId xmlns:p14="http://schemas.microsoft.com/office/powerpoint/2010/main" val="4031050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DAAE2-6DF7-4F40-966B-C53B6CFD4A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02B3DC-7EDA-4882-B6AB-5DB3A304F9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F18B74-74F0-40AF-A88E-AB7215354A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5E53C1-9EED-46E5-AD8C-07CCAE9DDBAE}"/>
              </a:ext>
            </a:extLst>
          </p:cNvPr>
          <p:cNvSpPr>
            <a:spLocks noGrp="1"/>
          </p:cNvSpPr>
          <p:nvPr>
            <p:ph type="dt" sz="half" idx="10"/>
          </p:nvPr>
        </p:nvSpPr>
        <p:spPr/>
        <p:txBody>
          <a:bodyPr/>
          <a:lstStyle/>
          <a:p>
            <a:fld id="{D6917E54-FD59-477D-8920-533E33BA24C8}" type="datetimeFigureOut">
              <a:rPr lang="en-US" smtClean="0"/>
              <a:t>2/11/2018</a:t>
            </a:fld>
            <a:endParaRPr lang="en-US"/>
          </a:p>
        </p:txBody>
      </p:sp>
      <p:sp>
        <p:nvSpPr>
          <p:cNvPr id="6" name="Footer Placeholder 5">
            <a:extLst>
              <a:ext uri="{FF2B5EF4-FFF2-40B4-BE49-F238E27FC236}">
                <a16:creationId xmlns:a16="http://schemas.microsoft.com/office/drawing/2014/main" id="{76CDB886-A22D-4C81-A76F-88B20DC2AA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FFDDE7-95B8-4EDA-B2AA-53942F5DDB9A}"/>
              </a:ext>
            </a:extLst>
          </p:cNvPr>
          <p:cNvSpPr>
            <a:spLocks noGrp="1"/>
          </p:cNvSpPr>
          <p:nvPr>
            <p:ph type="sldNum" sz="quarter" idx="12"/>
          </p:nvPr>
        </p:nvSpPr>
        <p:spPr/>
        <p:txBody>
          <a:bodyPr/>
          <a:lstStyle/>
          <a:p>
            <a:fld id="{BF6E3F80-7245-45A2-B839-E2ABDAE991FF}" type="slidenum">
              <a:rPr lang="en-US" smtClean="0"/>
              <a:t>‹#›</a:t>
            </a:fld>
            <a:endParaRPr lang="en-US"/>
          </a:p>
        </p:txBody>
      </p:sp>
    </p:spTree>
    <p:extLst>
      <p:ext uri="{BB962C8B-B14F-4D97-AF65-F5344CB8AC3E}">
        <p14:creationId xmlns:p14="http://schemas.microsoft.com/office/powerpoint/2010/main" val="2309264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E3EAE-5A1E-456D-8779-82EA001CC5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9A1BFB-F51D-40F8-8495-7766C5603F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C8F47D-D8AE-4BFA-8543-5B056B9AC9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D03A56-4B09-4AB7-8787-4003B91382EC}"/>
              </a:ext>
            </a:extLst>
          </p:cNvPr>
          <p:cNvSpPr>
            <a:spLocks noGrp="1"/>
          </p:cNvSpPr>
          <p:nvPr>
            <p:ph type="dt" sz="half" idx="10"/>
          </p:nvPr>
        </p:nvSpPr>
        <p:spPr/>
        <p:txBody>
          <a:bodyPr/>
          <a:lstStyle/>
          <a:p>
            <a:fld id="{D6917E54-FD59-477D-8920-533E33BA24C8}" type="datetimeFigureOut">
              <a:rPr lang="en-US" smtClean="0"/>
              <a:t>2/11/2018</a:t>
            </a:fld>
            <a:endParaRPr lang="en-US"/>
          </a:p>
        </p:txBody>
      </p:sp>
      <p:sp>
        <p:nvSpPr>
          <p:cNvPr id="6" name="Footer Placeholder 5">
            <a:extLst>
              <a:ext uri="{FF2B5EF4-FFF2-40B4-BE49-F238E27FC236}">
                <a16:creationId xmlns:a16="http://schemas.microsoft.com/office/drawing/2014/main" id="{830564A6-8214-403E-AC6D-CA635B3A42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8ED1C1-B621-4FD8-88E7-37E01E82F888}"/>
              </a:ext>
            </a:extLst>
          </p:cNvPr>
          <p:cNvSpPr>
            <a:spLocks noGrp="1"/>
          </p:cNvSpPr>
          <p:nvPr>
            <p:ph type="sldNum" sz="quarter" idx="12"/>
          </p:nvPr>
        </p:nvSpPr>
        <p:spPr/>
        <p:txBody>
          <a:bodyPr/>
          <a:lstStyle/>
          <a:p>
            <a:fld id="{BF6E3F80-7245-45A2-B839-E2ABDAE991FF}" type="slidenum">
              <a:rPr lang="en-US" smtClean="0"/>
              <a:t>‹#›</a:t>
            </a:fld>
            <a:endParaRPr lang="en-US"/>
          </a:p>
        </p:txBody>
      </p:sp>
    </p:spTree>
    <p:extLst>
      <p:ext uri="{BB962C8B-B14F-4D97-AF65-F5344CB8AC3E}">
        <p14:creationId xmlns:p14="http://schemas.microsoft.com/office/powerpoint/2010/main" val="3217270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6214DC-994E-469A-8CBB-F516006DCC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E836F0-61EE-44A0-A2DD-CB14CEFE0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C959FB-356E-4E33-8D1B-9DD230B928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917E54-FD59-477D-8920-533E33BA24C8}" type="datetimeFigureOut">
              <a:rPr lang="en-US" smtClean="0"/>
              <a:t>2/11/2018</a:t>
            </a:fld>
            <a:endParaRPr lang="en-US"/>
          </a:p>
        </p:txBody>
      </p:sp>
      <p:sp>
        <p:nvSpPr>
          <p:cNvPr id="5" name="Footer Placeholder 4">
            <a:extLst>
              <a:ext uri="{FF2B5EF4-FFF2-40B4-BE49-F238E27FC236}">
                <a16:creationId xmlns:a16="http://schemas.microsoft.com/office/drawing/2014/main" id="{474D9AB9-B538-48AF-B0EF-72198F5972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D38C12-93FE-46DA-83E1-761013C334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6E3F80-7245-45A2-B839-E2ABDAE991FF}" type="slidenum">
              <a:rPr lang="en-US" smtClean="0"/>
              <a:t>‹#›</a:t>
            </a:fld>
            <a:endParaRPr lang="en-US"/>
          </a:p>
        </p:txBody>
      </p:sp>
    </p:spTree>
    <p:extLst>
      <p:ext uri="{BB962C8B-B14F-4D97-AF65-F5344CB8AC3E}">
        <p14:creationId xmlns:p14="http://schemas.microsoft.com/office/powerpoint/2010/main" val="2547404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youtube.com/watch?v=YZUNRmwoijw"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Thymine" TargetMode="External"/><Relationship Id="rId3" Type="http://schemas.openxmlformats.org/officeDocument/2006/relationships/image" Target="../media/image4.png"/><Relationship Id="rId7" Type="http://schemas.openxmlformats.org/officeDocument/2006/relationships/hyperlink" Target="https://en.wikipedia.org/wiki/Adenine"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en.wikipedia.org/wiki/Guanine" TargetMode="External"/><Relationship Id="rId5" Type="http://schemas.openxmlformats.org/officeDocument/2006/relationships/hyperlink" Target="https://en.wikipedia.org/wiki/Cytosine"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763D7-E6AD-400D-8822-9D798E2305A2}"/>
              </a:ext>
            </a:extLst>
          </p:cNvPr>
          <p:cNvSpPr>
            <a:spLocks noGrp="1"/>
          </p:cNvSpPr>
          <p:nvPr>
            <p:ph type="ctrTitle"/>
          </p:nvPr>
        </p:nvSpPr>
        <p:spPr/>
        <p:txBody>
          <a:bodyPr/>
          <a:lstStyle/>
          <a:p>
            <a:r>
              <a:rPr lang="en-US" dirty="0"/>
              <a:t>Genetic Algorithm</a:t>
            </a:r>
          </a:p>
        </p:txBody>
      </p:sp>
      <p:sp>
        <p:nvSpPr>
          <p:cNvPr id="3" name="Subtitle 2">
            <a:extLst>
              <a:ext uri="{FF2B5EF4-FFF2-40B4-BE49-F238E27FC236}">
                <a16:creationId xmlns:a16="http://schemas.microsoft.com/office/drawing/2014/main" id="{F6BC0F46-5314-4B4C-95C0-6BDB7E26A79E}"/>
              </a:ext>
            </a:extLst>
          </p:cNvPr>
          <p:cNvSpPr>
            <a:spLocks noGrp="1"/>
          </p:cNvSpPr>
          <p:nvPr>
            <p:ph type="subTitle" idx="1"/>
          </p:nvPr>
        </p:nvSpPr>
        <p:spPr/>
        <p:txBody>
          <a:bodyPr/>
          <a:lstStyle/>
          <a:p>
            <a:r>
              <a:rPr lang="en-US" dirty="0"/>
              <a:t>Adam </a:t>
            </a:r>
            <a:r>
              <a:rPr lang="en-US" dirty="0" err="1"/>
              <a:t>Blumhagen</a:t>
            </a:r>
            <a:endParaRPr lang="en-US" dirty="0"/>
          </a:p>
        </p:txBody>
      </p:sp>
    </p:spTree>
    <p:extLst>
      <p:ext uri="{BB962C8B-B14F-4D97-AF65-F5344CB8AC3E}">
        <p14:creationId xmlns:p14="http://schemas.microsoft.com/office/powerpoint/2010/main" val="947116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8F4D751-DE99-46F5-870D-A47A281BF396}"/>
              </a:ext>
            </a:extLst>
          </p:cNvPr>
          <p:cNvPicPr>
            <a:picLocks noGrp="1" noChangeAspect="1"/>
          </p:cNvPicPr>
          <p:nvPr>
            <p:ph idx="1"/>
          </p:nvPr>
        </p:nvPicPr>
        <p:blipFill>
          <a:blip r:embed="rId2"/>
          <a:stretch>
            <a:fillRect/>
          </a:stretch>
        </p:blipFill>
        <p:spPr>
          <a:xfrm>
            <a:off x="552537" y="626735"/>
            <a:ext cx="6724650" cy="1162050"/>
          </a:xfrm>
          <a:prstGeom prst="rect">
            <a:avLst/>
          </a:prstGeom>
          <a:ln>
            <a:solidFill>
              <a:schemeClr val="tx1"/>
            </a:solidFill>
          </a:ln>
        </p:spPr>
      </p:pic>
      <p:pic>
        <p:nvPicPr>
          <p:cNvPr id="5" name="Picture 4">
            <a:extLst>
              <a:ext uri="{FF2B5EF4-FFF2-40B4-BE49-F238E27FC236}">
                <a16:creationId xmlns:a16="http://schemas.microsoft.com/office/drawing/2014/main" id="{57410C80-28AC-4666-89FC-45290DEBEABB}"/>
              </a:ext>
            </a:extLst>
          </p:cNvPr>
          <p:cNvPicPr>
            <a:picLocks noChangeAspect="1"/>
          </p:cNvPicPr>
          <p:nvPr/>
        </p:nvPicPr>
        <p:blipFill>
          <a:blip r:embed="rId3"/>
          <a:stretch>
            <a:fillRect/>
          </a:stretch>
        </p:blipFill>
        <p:spPr>
          <a:xfrm>
            <a:off x="333200" y="2148630"/>
            <a:ext cx="7448550" cy="3886200"/>
          </a:xfrm>
          <a:prstGeom prst="rect">
            <a:avLst/>
          </a:prstGeom>
          <a:ln>
            <a:solidFill>
              <a:schemeClr val="tx1"/>
            </a:solidFill>
          </a:ln>
        </p:spPr>
      </p:pic>
    </p:spTree>
    <p:extLst>
      <p:ext uri="{BB962C8B-B14F-4D97-AF65-F5344CB8AC3E}">
        <p14:creationId xmlns:p14="http://schemas.microsoft.com/office/powerpoint/2010/main" val="1928017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B5A2CF-3CF3-415C-BA54-772BD4A1DCD3}"/>
              </a:ext>
            </a:extLst>
          </p:cNvPr>
          <p:cNvPicPr>
            <a:picLocks noChangeAspect="1"/>
          </p:cNvPicPr>
          <p:nvPr/>
        </p:nvPicPr>
        <p:blipFill>
          <a:blip r:embed="rId2"/>
          <a:stretch>
            <a:fillRect/>
          </a:stretch>
        </p:blipFill>
        <p:spPr>
          <a:xfrm>
            <a:off x="392228" y="3010293"/>
            <a:ext cx="6810375" cy="3152775"/>
          </a:xfrm>
          <a:prstGeom prst="rect">
            <a:avLst/>
          </a:prstGeom>
          <a:ln>
            <a:solidFill>
              <a:schemeClr val="tx1"/>
            </a:solidFill>
          </a:ln>
        </p:spPr>
      </p:pic>
      <p:pic>
        <p:nvPicPr>
          <p:cNvPr id="5" name="Picture 4">
            <a:extLst>
              <a:ext uri="{FF2B5EF4-FFF2-40B4-BE49-F238E27FC236}">
                <a16:creationId xmlns:a16="http://schemas.microsoft.com/office/drawing/2014/main" id="{5C0066BB-7A32-4514-8F1B-0EE7BB22F66A}"/>
              </a:ext>
            </a:extLst>
          </p:cNvPr>
          <p:cNvPicPr>
            <a:picLocks noChangeAspect="1"/>
          </p:cNvPicPr>
          <p:nvPr/>
        </p:nvPicPr>
        <p:blipFill>
          <a:blip r:embed="rId3"/>
          <a:stretch>
            <a:fillRect/>
          </a:stretch>
        </p:blipFill>
        <p:spPr>
          <a:xfrm>
            <a:off x="392228" y="390874"/>
            <a:ext cx="6819900" cy="1428750"/>
          </a:xfrm>
          <a:prstGeom prst="rect">
            <a:avLst/>
          </a:prstGeom>
          <a:ln>
            <a:solidFill>
              <a:schemeClr val="tx1"/>
            </a:solidFill>
          </a:ln>
        </p:spPr>
      </p:pic>
    </p:spTree>
    <p:extLst>
      <p:ext uri="{BB962C8B-B14F-4D97-AF65-F5344CB8AC3E}">
        <p14:creationId xmlns:p14="http://schemas.microsoft.com/office/powerpoint/2010/main" val="2354919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D6C9-01BA-4F5F-A48B-0AEE2DC52EDA}"/>
              </a:ext>
            </a:extLst>
          </p:cNvPr>
          <p:cNvSpPr>
            <a:spLocks noGrp="1"/>
          </p:cNvSpPr>
          <p:nvPr>
            <p:ph type="title"/>
          </p:nvPr>
        </p:nvSpPr>
        <p:spPr/>
        <p:txBody>
          <a:bodyPr/>
          <a:lstStyle/>
          <a:p>
            <a:r>
              <a:rPr lang="en-US" dirty="0"/>
              <a:t>Survival of the fittest</a:t>
            </a:r>
          </a:p>
        </p:txBody>
      </p:sp>
      <p:pic>
        <p:nvPicPr>
          <p:cNvPr id="4" name="Content Placeholder 3">
            <a:extLst>
              <a:ext uri="{FF2B5EF4-FFF2-40B4-BE49-F238E27FC236}">
                <a16:creationId xmlns:a16="http://schemas.microsoft.com/office/drawing/2014/main" id="{17BE865F-42EA-4ED6-8157-E07C4C614204}"/>
              </a:ext>
            </a:extLst>
          </p:cNvPr>
          <p:cNvPicPr>
            <a:picLocks noGrp="1" noChangeAspect="1"/>
          </p:cNvPicPr>
          <p:nvPr>
            <p:ph idx="1"/>
          </p:nvPr>
        </p:nvPicPr>
        <p:blipFill>
          <a:blip r:embed="rId2"/>
          <a:stretch>
            <a:fillRect/>
          </a:stretch>
        </p:blipFill>
        <p:spPr>
          <a:xfrm>
            <a:off x="1348573" y="1580589"/>
            <a:ext cx="6810375" cy="2962275"/>
          </a:xfrm>
          <a:prstGeom prst="rect">
            <a:avLst/>
          </a:prstGeom>
          <a:ln>
            <a:solidFill>
              <a:schemeClr val="tx1"/>
            </a:solidFill>
          </a:ln>
        </p:spPr>
      </p:pic>
    </p:spTree>
    <p:extLst>
      <p:ext uri="{BB962C8B-B14F-4D97-AF65-F5344CB8AC3E}">
        <p14:creationId xmlns:p14="http://schemas.microsoft.com/office/powerpoint/2010/main" val="897502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8F2326-03CE-4C45-8572-E9E511960BF0}"/>
              </a:ext>
            </a:extLst>
          </p:cNvPr>
          <p:cNvSpPr>
            <a:spLocks noGrp="1"/>
          </p:cNvSpPr>
          <p:nvPr>
            <p:ph idx="1"/>
          </p:nvPr>
        </p:nvSpPr>
        <p:spPr/>
        <p:txBody>
          <a:bodyPr>
            <a:normAutofit fontScale="77500" lnSpcReduction="20000"/>
          </a:bodyPr>
          <a:lstStyle/>
          <a:p>
            <a:pPr marL="0" indent="0">
              <a:buNone/>
            </a:pPr>
            <a:r>
              <a:rPr lang="en-US" dirty="0"/>
              <a:t>My program does the following in successive order:</a:t>
            </a:r>
          </a:p>
          <a:p>
            <a:pPr lvl="0"/>
            <a:r>
              <a:rPr lang="en-US" dirty="0"/>
              <a:t>The initial population is created randomly.  </a:t>
            </a:r>
          </a:p>
          <a:p>
            <a:pPr lvl="0"/>
            <a:r>
              <a:rPr lang="en-US" dirty="0"/>
              <a:t>The population is optimized using 2-Opt.  </a:t>
            </a:r>
          </a:p>
          <a:p>
            <a:pPr lvl="0"/>
            <a:r>
              <a:rPr lang="en-US" dirty="0"/>
              <a:t>Chromosomes of the population are picked at random and one nucleotide of Parent 1 is picked at random and has its location changed to that of Parent 2.  The resulting chromosome is called a ‘child’.  If the child is better than Parent 1, Parent 1 is changed to the child and mating between the child and Parent 2 continues.</a:t>
            </a:r>
          </a:p>
          <a:p>
            <a:pPr lvl="0"/>
            <a:r>
              <a:rPr lang="en-US" dirty="0"/>
              <a:t>Chromosomes are picked at random and one of their nucleotides has its location changed at random.  If this results in a better objective function, the change is kept.</a:t>
            </a:r>
          </a:p>
          <a:p>
            <a:pPr lvl="0"/>
            <a:r>
              <a:rPr lang="en-US" dirty="0"/>
              <a:t>Chromosomes are killed off if they are not within the best 50%. Duplicates are allowed.</a:t>
            </a:r>
          </a:p>
          <a:p>
            <a:pPr lvl="0"/>
            <a:r>
              <a:rPr lang="en-US" dirty="0"/>
              <a:t>The best chromosomes are kept and another population is created randomly and added to these chromosomes.  The previous steps are repeated.  I found running five generations usually resulted in convergence to one optimum chromosome so five generations was used.</a:t>
            </a:r>
          </a:p>
        </p:txBody>
      </p:sp>
    </p:spTree>
    <p:extLst>
      <p:ext uri="{BB962C8B-B14F-4D97-AF65-F5344CB8AC3E}">
        <p14:creationId xmlns:p14="http://schemas.microsoft.com/office/powerpoint/2010/main" val="106858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D74B9-6756-45B6-8EA6-A5224FBA67D4}"/>
              </a:ext>
            </a:extLst>
          </p:cNvPr>
          <p:cNvSpPr>
            <a:spLocks noGrp="1"/>
          </p:cNvSpPr>
          <p:nvPr>
            <p:ph type="title"/>
          </p:nvPr>
        </p:nvSpPr>
        <p:spPr>
          <a:xfrm>
            <a:off x="170419" y="110999"/>
            <a:ext cx="11851161" cy="1325563"/>
          </a:xfrm>
        </p:spPr>
        <p:txBody>
          <a:bodyPr>
            <a:normAutofit/>
          </a:bodyPr>
          <a:lstStyle/>
          <a:p>
            <a:r>
              <a:rPr lang="en-US" sz="4000" dirty="0"/>
              <a:t>Other examples of genetic algorithm: Genetic Algorithm for wind turbine design optimization</a:t>
            </a:r>
          </a:p>
        </p:txBody>
      </p:sp>
      <p:sp>
        <p:nvSpPr>
          <p:cNvPr id="3" name="Content Placeholder 2">
            <a:extLst>
              <a:ext uri="{FF2B5EF4-FFF2-40B4-BE49-F238E27FC236}">
                <a16:creationId xmlns:a16="http://schemas.microsoft.com/office/drawing/2014/main" id="{E03B73E9-4091-49F6-A5B1-E1B7879A7E2A}"/>
              </a:ext>
            </a:extLst>
          </p:cNvPr>
          <p:cNvSpPr>
            <a:spLocks noGrp="1"/>
          </p:cNvSpPr>
          <p:nvPr>
            <p:ph idx="1"/>
          </p:nvPr>
        </p:nvSpPr>
        <p:spPr>
          <a:xfrm>
            <a:off x="0" y="6382552"/>
            <a:ext cx="10515600" cy="475448"/>
          </a:xfrm>
        </p:spPr>
        <p:txBody>
          <a:bodyPr>
            <a:normAutofit/>
          </a:bodyPr>
          <a:lstStyle/>
          <a:p>
            <a:pPr marL="0" indent="0">
              <a:buNone/>
            </a:pPr>
            <a:r>
              <a:rPr lang="en-US" sz="2000" dirty="0">
                <a:hlinkClick r:id="rId2"/>
              </a:rPr>
              <a:t>https://www.youtube.com/watch?v=YZUNRmwoijw</a:t>
            </a: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637CBDA2-4B9F-45C3-9CD3-5CC8A871A606}"/>
              </a:ext>
            </a:extLst>
          </p:cNvPr>
          <p:cNvPicPr>
            <a:picLocks noChangeAspect="1"/>
          </p:cNvPicPr>
          <p:nvPr/>
        </p:nvPicPr>
        <p:blipFill>
          <a:blip r:embed="rId3"/>
          <a:stretch>
            <a:fillRect/>
          </a:stretch>
        </p:blipFill>
        <p:spPr>
          <a:xfrm>
            <a:off x="4106120" y="2544729"/>
            <a:ext cx="2107879" cy="2834734"/>
          </a:xfrm>
          <a:prstGeom prst="rect">
            <a:avLst/>
          </a:prstGeom>
        </p:spPr>
      </p:pic>
      <p:pic>
        <p:nvPicPr>
          <p:cNvPr id="5" name="Picture 4">
            <a:extLst>
              <a:ext uri="{FF2B5EF4-FFF2-40B4-BE49-F238E27FC236}">
                <a16:creationId xmlns:a16="http://schemas.microsoft.com/office/drawing/2014/main" id="{1656D306-DA7E-4E92-9756-92BAE559AC54}"/>
              </a:ext>
            </a:extLst>
          </p:cNvPr>
          <p:cNvPicPr>
            <a:picLocks noChangeAspect="1"/>
          </p:cNvPicPr>
          <p:nvPr/>
        </p:nvPicPr>
        <p:blipFill>
          <a:blip r:embed="rId4"/>
          <a:stretch>
            <a:fillRect/>
          </a:stretch>
        </p:blipFill>
        <p:spPr>
          <a:xfrm>
            <a:off x="160338" y="2848660"/>
            <a:ext cx="3811340" cy="2654326"/>
          </a:xfrm>
          <a:prstGeom prst="rect">
            <a:avLst/>
          </a:prstGeom>
        </p:spPr>
      </p:pic>
      <p:pic>
        <p:nvPicPr>
          <p:cNvPr id="6" name="Picture 5">
            <a:extLst>
              <a:ext uri="{FF2B5EF4-FFF2-40B4-BE49-F238E27FC236}">
                <a16:creationId xmlns:a16="http://schemas.microsoft.com/office/drawing/2014/main" id="{3AF1E9E7-75D6-4638-A2CF-7700B96967E2}"/>
              </a:ext>
            </a:extLst>
          </p:cNvPr>
          <p:cNvPicPr>
            <a:picLocks noChangeAspect="1"/>
          </p:cNvPicPr>
          <p:nvPr/>
        </p:nvPicPr>
        <p:blipFill>
          <a:blip r:embed="rId5"/>
          <a:stretch>
            <a:fillRect/>
          </a:stretch>
        </p:blipFill>
        <p:spPr>
          <a:xfrm>
            <a:off x="7288601" y="1483021"/>
            <a:ext cx="2567995" cy="2303824"/>
          </a:xfrm>
          <a:prstGeom prst="rect">
            <a:avLst/>
          </a:prstGeom>
        </p:spPr>
      </p:pic>
      <p:pic>
        <p:nvPicPr>
          <p:cNvPr id="8" name="Picture 7">
            <a:extLst>
              <a:ext uri="{FF2B5EF4-FFF2-40B4-BE49-F238E27FC236}">
                <a16:creationId xmlns:a16="http://schemas.microsoft.com/office/drawing/2014/main" id="{5C44380A-96DC-4C96-B240-E563C52DFF94}"/>
              </a:ext>
            </a:extLst>
          </p:cNvPr>
          <p:cNvPicPr>
            <a:picLocks noChangeAspect="1"/>
          </p:cNvPicPr>
          <p:nvPr/>
        </p:nvPicPr>
        <p:blipFill>
          <a:blip r:embed="rId6"/>
          <a:stretch>
            <a:fillRect/>
          </a:stretch>
        </p:blipFill>
        <p:spPr>
          <a:xfrm>
            <a:off x="6348441" y="3962096"/>
            <a:ext cx="4963729" cy="2784905"/>
          </a:xfrm>
          <a:prstGeom prst="rect">
            <a:avLst/>
          </a:prstGeom>
        </p:spPr>
      </p:pic>
    </p:spTree>
    <p:extLst>
      <p:ext uri="{BB962C8B-B14F-4D97-AF65-F5344CB8AC3E}">
        <p14:creationId xmlns:p14="http://schemas.microsoft.com/office/powerpoint/2010/main" val="1982490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13FE-6588-4418-BA3F-51747003152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469CC14-0F45-4A70-B4F7-F08415622C54}"/>
              </a:ext>
            </a:extLst>
          </p:cNvPr>
          <p:cNvSpPr>
            <a:spLocks noGrp="1"/>
          </p:cNvSpPr>
          <p:nvPr>
            <p:ph idx="1"/>
          </p:nvPr>
        </p:nvSpPr>
        <p:spPr/>
        <p:txBody>
          <a:bodyPr/>
          <a:lstStyle/>
          <a:p>
            <a:r>
              <a:rPr lang="en-US" dirty="0"/>
              <a:t>Genetic algorithm is just a sampling strategy inspired by evolution</a:t>
            </a:r>
          </a:p>
          <a:p>
            <a:r>
              <a:rPr lang="en-US" dirty="0"/>
              <a:t>It is slow. That is why it took millions of years to arrive at humans</a:t>
            </a:r>
          </a:p>
          <a:p>
            <a:r>
              <a:rPr lang="en-US" dirty="0"/>
              <a:t>If calculating the objective function requires a lot of computational power/time, other strategies may be better suited (possibly in combination with genetic algorithm).</a:t>
            </a:r>
          </a:p>
          <a:p>
            <a:endParaRPr lang="en-US" dirty="0"/>
          </a:p>
        </p:txBody>
      </p:sp>
    </p:spTree>
    <p:extLst>
      <p:ext uri="{BB962C8B-B14F-4D97-AF65-F5344CB8AC3E}">
        <p14:creationId xmlns:p14="http://schemas.microsoft.com/office/powerpoint/2010/main" val="1188771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83EB3-E7AE-4394-AE6C-0F60FF5126F6}"/>
              </a:ext>
            </a:extLst>
          </p:cNvPr>
          <p:cNvSpPr>
            <a:spLocks noGrp="1"/>
          </p:cNvSpPr>
          <p:nvPr>
            <p:ph type="title"/>
          </p:nvPr>
        </p:nvSpPr>
        <p:spPr/>
        <p:txBody>
          <a:bodyPr/>
          <a:lstStyle/>
          <a:p>
            <a:r>
              <a:rPr lang="en-US" dirty="0"/>
              <a:t>What is Optimization?</a:t>
            </a:r>
          </a:p>
        </p:txBody>
      </p:sp>
      <p:pic>
        <p:nvPicPr>
          <p:cNvPr id="1026" name="Picture 2" descr="Image result for windows xp desktop background">
            <a:extLst>
              <a:ext uri="{FF2B5EF4-FFF2-40B4-BE49-F238E27FC236}">
                <a16:creationId xmlns:a16="http://schemas.microsoft.com/office/drawing/2014/main" id="{45698EA6-3673-4241-8C7D-2C0132C3B1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4446" y="1438139"/>
            <a:ext cx="6351783" cy="39698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463BAFD-58A9-45AA-A726-9F8D6573EEAB}"/>
              </a:ext>
            </a:extLst>
          </p:cNvPr>
          <p:cNvPicPr>
            <a:picLocks noChangeAspect="1"/>
          </p:cNvPicPr>
          <p:nvPr/>
        </p:nvPicPr>
        <p:blipFill rotWithShape="1">
          <a:blip r:embed="rId3"/>
          <a:srcRect l="22087" t="46300" r="60523" b="30696"/>
          <a:stretch/>
        </p:blipFill>
        <p:spPr>
          <a:xfrm>
            <a:off x="8116865" y="2640204"/>
            <a:ext cx="2120202" cy="1577591"/>
          </a:xfrm>
          <a:prstGeom prst="rect">
            <a:avLst/>
          </a:prstGeom>
        </p:spPr>
      </p:pic>
      <p:sp>
        <p:nvSpPr>
          <p:cNvPr id="6" name="TextBox 5">
            <a:extLst>
              <a:ext uri="{FF2B5EF4-FFF2-40B4-BE49-F238E27FC236}">
                <a16:creationId xmlns:a16="http://schemas.microsoft.com/office/drawing/2014/main" id="{FD06D6BD-DED7-4673-92E0-CD37F1DD5664}"/>
              </a:ext>
            </a:extLst>
          </p:cNvPr>
          <p:cNvSpPr txBox="1"/>
          <p:nvPr/>
        </p:nvSpPr>
        <p:spPr>
          <a:xfrm>
            <a:off x="7877352" y="4125736"/>
            <a:ext cx="2842900" cy="1477328"/>
          </a:xfrm>
          <a:prstGeom prst="rect">
            <a:avLst/>
          </a:prstGeom>
          <a:noFill/>
        </p:spPr>
        <p:txBody>
          <a:bodyPr wrap="square" rtlCol="0">
            <a:spAutoFit/>
          </a:bodyPr>
          <a:lstStyle/>
          <a:p>
            <a:r>
              <a:rPr lang="en-US" dirty="0"/>
              <a:t>If finding the minimum of a smooth, differentiable function, you could look for where the derivative equals zero.</a:t>
            </a:r>
          </a:p>
        </p:txBody>
      </p:sp>
      <p:sp>
        <p:nvSpPr>
          <p:cNvPr id="3" name="TextBox 2">
            <a:extLst>
              <a:ext uri="{FF2B5EF4-FFF2-40B4-BE49-F238E27FC236}">
                <a16:creationId xmlns:a16="http://schemas.microsoft.com/office/drawing/2014/main" id="{3A0FCE09-2743-45C9-8733-FBFA0163AE19}"/>
              </a:ext>
            </a:extLst>
          </p:cNvPr>
          <p:cNvSpPr txBox="1"/>
          <p:nvPr/>
        </p:nvSpPr>
        <p:spPr>
          <a:xfrm>
            <a:off x="0" y="5419861"/>
            <a:ext cx="7141029" cy="1477328"/>
          </a:xfrm>
          <a:prstGeom prst="rect">
            <a:avLst/>
          </a:prstGeom>
          <a:noFill/>
        </p:spPr>
        <p:txBody>
          <a:bodyPr wrap="square" rtlCol="0">
            <a:spAutoFit/>
          </a:bodyPr>
          <a:lstStyle/>
          <a:p>
            <a:r>
              <a:rPr lang="en-US" dirty="0"/>
              <a:t>If you were blindfolded walking through a park, and looking for the highest point, you could sample different starting locations and walk in a random direction. If you get higher, than keep going in that direction. If getting lower, go a different direction. This would be using the gradient method. Height is an objective function in this example.</a:t>
            </a:r>
          </a:p>
        </p:txBody>
      </p:sp>
      <p:sp>
        <p:nvSpPr>
          <p:cNvPr id="4" name="TextBox 3">
            <a:extLst>
              <a:ext uri="{FF2B5EF4-FFF2-40B4-BE49-F238E27FC236}">
                <a16:creationId xmlns:a16="http://schemas.microsoft.com/office/drawing/2014/main" id="{4A5980AB-9838-483E-B5B9-B16DAD06B5D9}"/>
              </a:ext>
            </a:extLst>
          </p:cNvPr>
          <p:cNvSpPr txBox="1"/>
          <p:nvPr/>
        </p:nvSpPr>
        <p:spPr>
          <a:xfrm>
            <a:off x="7141029" y="1227909"/>
            <a:ext cx="4566525" cy="1200329"/>
          </a:xfrm>
          <a:prstGeom prst="rect">
            <a:avLst/>
          </a:prstGeom>
          <a:noFill/>
        </p:spPr>
        <p:txBody>
          <a:bodyPr wrap="square" rtlCol="0">
            <a:spAutoFit/>
          </a:bodyPr>
          <a:lstStyle/>
          <a:p>
            <a:r>
              <a:rPr lang="en-US" dirty="0"/>
              <a:t>We all use optimization every day. Most likely you travel between locations minimizing the travel time/distance and not performing a random walk.</a:t>
            </a:r>
          </a:p>
        </p:txBody>
      </p:sp>
    </p:spTree>
    <p:extLst>
      <p:ext uri="{BB962C8B-B14F-4D97-AF65-F5344CB8AC3E}">
        <p14:creationId xmlns:p14="http://schemas.microsoft.com/office/powerpoint/2010/main" val="797640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A0344-B0F0-442D-A120-394DD2ADE467}"/>
              </a:ext>
            </a:extLst>
          </p:cNvPr>
          <p:cNvSpPr>
            <a:spLocks noGrp="1"/>
          </p:cNvSpPr>
          <p:nvPr>
            <p:ph type="title"/>
          </p:nvPr>
        </p:nvSpPr>
        <p:spPr/>
        <p:txBody>
          <a:bodyPr/>
          <a:lstStyle/>
          <a:p>
            <a:r>
              <a:rPr lang="en-US" dirty="0"/>
              <a:t>More difficult spaces to search for an optimum</a:t>
            </a:r>
          </a:p>
        </p:txBody>
      </p:sp>
      <p:pic>
        <p:nvPicPr>
          <p:cNvPr id="7" name="Content Placeholder 6">
            <a:extLst>
              <a:ext uri="{FF2B5EF4-FFF2-40B4-BE49-F238E27FC236}">
                <a16:creationId xmlns:a16="http://schemas.microsoft.com/office/drawing/2014/main" id="{ACC7135A-12D3-48D0-A8F0-6D9FEF5C9EF4}"/>
              </a:ext>
            </a:extLst>
          </p:cNvPr>
          <p:cNvPicPr>
            <a:picLocks noGrp="1" noChangeAspect="1"/>
          </p:cNvPicPr>
          <p:nvPr>
            <p:ph idx="1"/>
          </p:nvPr>
        </p:nvPicPr>
        <p:blipFill rotWithShape="1">
          <a:blip r:embed="rId2"/>
          <a:srcRect l="22895" t="28477" r="32680" b="8769"/>
          <a:stretch/>
        </p:blipFill>
        <p:spPr>
          <a:xfrm>
            <a:off x="5175638" y="2973522"/>
            <a:ext cx="3436536" cy="2730640"/>
          </a:xfrm>
          <a:prstGeom prst="rect">
            <a:avLst/>
          </a:prstGeom>
        </p:spPr>
      </p:pic>
      <p:pic>
        <p:nvPicPr>
          <p:cNvPr id="8" name="Picture 7">
            <a:extLst>
              <a:ext uri="{FF2B5EF4-FFF2-40B4-BE49-F238E27FC236}">
                <a16:creationId xmlns:a16="http://schemas.microsoft.com/office/drawing/2014/main" id="{950B867E-512E-4CF1-9568-43337B5844E2}"/>
              </a:ext>
            </a:extLst>
          </p:cNvPr>
          <p:cNvPicPr>
            <a:picLocks noChangeAspect="1"/>
          </p:cNvPicPr>
          <p:nvPr/>
        </p:nvPicPr>
        <p:blipFill rotWithShape="1">
          <a:blip r:embed="rId3"/>
          <a:srcRect l="3297" t="36630" r="41400" b="20732"/>
          <a:stretch/>
        </p:blipFill>
        <p:spPr>
          <a:xfrm>
            <a:off x="470832" y="3494379"/>
            <a:ext cx="4240093" cy="1838848"/>
          </a:xfrm>
          <a:prstGeom prst="rect">
            <a:avLst/>
          </a:prstGeom>
        </p:spPr>
      </p:pic>
      <p:pic>
        <p:nvPicPr>
          <p:cNvPr id="11" name="Picture 10">
            <a:extLst>
              <a:ext uri="{FF2B5EF4-FFF2-40B4-BE49-F238E27FC236}">
                <a16:creationId xmlns:a16="http://schemas.microsoft.com/office/drawing/2014/main" id="{75A017D8-6516-4024-AD41-D54FCEBA6E50}"/>
              </a:ext>
            </a:extLst>
          </p:cNvPr>
          <p:cNvPicPr>
            <a:picLocks noChangeAspect="1"/>
          </p:cNvPicPr>
          <p:nvPr/>
        </p:nvPicPr>
        <p:blipFill rotWithShape="1">
          <a:blip r:embed="rId4"/>
          <a:srcRect l="21016" t="40914" r="69911" b="32273"/>
          <a:stretch/>
        </p:blipFill>
        <p:spPr>
          <a:xfrm>
            <a:off x="9761927" y="3786961"/>
            <a:ext cx="1366575" cy="2271767"/>
          </a:xfrm>
          <a:prstGeom prst="rect">
            <a:avLst/>
          </a:prstGeom>
        </p:spPr>
      </p:pic>
      <p:sp>
        <p:nvSpPr>
          <p:cNvPr id="12" name="TextBox 11">
            <a:extLst>
              <a:ext uri="{FF2B5EF4-FFF2-40B4-BE49-F238E27FC236}">
                <a16:creationId xmlns:a16="http://schemas.microsoft.com/office/drawing/2014/main" id="{B5C5BB4E-02AF-4F29-AA49-4D3A4924A63A}"/>
              </a:ext>
            </a:extLst>
          </p:cNvPr>
          <p:cNvSpPr txBox="1"/>
          <p:nvPr/>
        </p:nvSpPr>
        <p:spPr>
          <a:xfrm>
            <a:off x="9076887" y="1755636"/>
            <a:ext cx="3115111" cy="1754326"/>
          </a:xfrm>
          <a:prstGeom prst="rect">
            <a:avLst/>
          </a:prstGeom>
          <a:noFill/>
        </p:spPr>
        <p:txBody>
          <a:bodyPr wrap="square" rtlCol="0">
            <a:spAutoFit/>
          </a:bodyPr>
          <a:lstStyle/>
          <a:p>
            <a:r>
              <a:rPr lang="en-US" dirty="0"/>
              <a:t>1 strand of human DNA has 3 billion base pairs (3 billion variables with 4 discrete base </a:t>
            </a:r>
            <a:r>
              <a:rPr lang="en-US" dirty="0" err="1"/>
              <a:t>options:</a:t>
            </a:r>
            <a:r>
              <a:rPr lang="en-US" dirty="0" err="1">
                <a:hlinkClick r:id="rId5" tooltip="Cytosine"/>
              </a:rPr>
              <a:t>cytosine</a:t>
            </a:r>
            <a:r>
              <a:rPr lang="en-US" dirty="0"/>
              <a:t>[C], </a:t>
            </a:r>
            <a:r>
              <a:rPr lang="en-US" dirty="0">
                <a:hlinkClick r:id="rId6" tooltip="Guanine"/>
              </a:rPr>
              <a:t>guanine</a:t>
            </a:r>
            <a:r>
              <a:rPr lang="en-US" dirty="0"/>
              <a:t> [G], </a:t>
            </a:r>
            <a:r>
              <a:rPr lang="en-US" dirty="0">
                <a:hlinkClick r:id="rId7" tooltip="Adenine"/>
              </a:rPr>
              <a:t>adenine</a:t>
            </a:r>
            <a:r>
              <a:rPr lang="en-US" dirty="0"/>
              <a:t> [A] or </a:t>
            </a:r>
            <a:r>
              <a:rPr lang="en-US" dirty="0">
                <a:hlinkClick r:id="rId8" tooltip="Thymine"/>
              </a:rPr>
              <a:t>thymine</a:t>
            </a:r>
            <a:r>
              <a:rPr lang="en-US" dirty="0"/>
              <a:t> [T]  Variables interact.</a:t>
            </a:r>
          </a:p>
        </p:txBody>
      </p:sp>
      <p:sp>
        <p:nvSpPr>
          <p:cNvPr id="13" name="TextBox 12">
            <a:extLst>
              <a:ext uri="{FF2B5EF4-FFF2-40B4-BE49-F238E27FC236}">
                <a16:creationId xmlns:a16="http://schemas.microsoft.com/office/drawing/2014/main" id="{EDD842CC-189F-470B-9BF4-0D169FE70E9A}"/>
              </a:ext>
            </a:extLst>
          </p:cNvPr>
          <p:cNvSpPr txBox="1"/>
          <p:nvPr/>
        </p:nvSpPr>
        <p:spPr>
          <a:xfrm>
            <a:off x="1043278" y="3142737"/>
            <a:ext cx="2863780" cy="369332"/>
          </a:xfrm>
          <a:prstGeom prst="rect">
            <a:avLst/>
          </a:prstGeom>
          <a:noFill/>
        </p:spPr>
        <p:txBody>
          <a:bodyPr wrap="square" rtlCol="0">
            <a:spAutoFit/>
          </a:bodyPr>
          <a:lstStyle/>
          <a:p>
            <a:r>
              <a:rPr lang="en-US" dirty="0"/>
              <a:t>Not smooth</a:t>
            </a:r>
          </a:p>
        </p:txBody>
      </p:sp>
      <p:sp>
        <p:nvSpPr>
          <p:cNvPr id="14" name="TextBox 13">
            <a:extLst>
              <a:ext uri="{FF2B5EF4-FFF2-40B4-BE49-F238E27FC236}">
                <a16:creationId xmlns:a16="http://schemas.microsoft.com/office/drawing/2014/main" id="{7D1596EC-0B0B-4DF5-8B5F-AD2F412C852F}"/>
              </a:ext>
            </a:extLst>
          </p:cNvPr>
          <p:cNvSpPr txBox="1"/>
          <p:nvPr/>
        </p:nvSpPr>
        <p:spPr>
          <a:xfrm>
            <a:off x="5462016" y="1816548"/>
            <a:ext cx="2863780" cy="1200329"/>
          </a:xfrm>
          <a:prstGeom prst="rect">
            <a:avLst/>
          </a:prstGeom>
          <a:noFill/>
        </p:spPr>
        <p:txBody>
          <a:bodyPr wrap="square" rtlCol="0">
            <a:spAutoFit/>
          </a:bodyPr>
          <a:lstStyle/>
          <a:p>
            <a:pPr algn="ctr"/>
            <a:r>
              <a:rPr lang="en-US" dirty="0"/>
              <a:t>Not continuous (two variables: </a:t>
            </a:r>
            <a:r>
              <a:rPr lang="en-US" dirty="0" err="1"/>
              <a:t>x,y</a:t>
            </a:r>
            <a:r>
              <a:rPr lang="en-US" dirty="0"/>
              <a:t>). Gradient search doesn’t work. All you can do is sample.</a:t>
            </a:r>
          </a:p>
        </p:txBody>
      </p:sp>
    </p:spTree>
    <p:extLst>
      <p:ext uri="{BB962C8B-B14F-4D97-AF65-F5344CB8AC3E}">
        <p14:creationId xmlns:p14="http://schemas.microsoft.com/office/powerpoint/2010/main" val="1805939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18270D-B817-47E1-A3A6-934E44AC4D30}"/>
              </a:ext>
            </a:extLst>
          </p:cNvPr>
          <p:cNvSpPr>
            <a:spLocks noGrp="1"/>
          </p:cNvSpPr>
          <p:nvPr>
            <p:ph idx="1"/>
          </p:nvPr>
        </p:nvSpPr>
        <p:spPr>
          <a:xfrm>
            <a:off x="170821" y="1825625"/>
            <a:ext cx="11857055" cy="4351338"/>
          </a:xfrm>
        </p:spPr>
        <p:txBody>
          <a:bodyPr>
            <a:normAutofit/>
          </a:bodyPr>
          <a:lstStyle/>
          <a:p>
            <a:pPr marL="0" indent="0">
              <a:buNone/>
            </a:pPr>
            <a:r>
              <a:rPr lang="en-US" dirty="0"/>
              <a:t>-biologically inspired: natural selection-reproduction with DNA</a:t>
            </a:r>
          </a:p>
          <a:p>
            <a:pPr marL="0" indent="0">
              <a:buNone/>
            </a:pPr>
            <a:r>
              <a:rPr lang="en-US" dirty="0"/>
              <a:t>-stochastic: random</a:t>
            </a:r>
          </a:p>
          <a:p>
            <a:pPr marL="0" indent="0">
              <a:buNone/>
            </a:pPr>
            <a:r>
              <a:rPr lang="en-US" dirty="0"/>
              <a:t>-metaheuristic: problem-independent technique (guess and check) that doesn’t necessarily find the exact global optimum</a:t>
            </a:r>
          </a:p>
          <a:p>
            <a:pPr marL="0" indent="0">
              <a:buNone/>
            </a:pPr>
            <a:r>
              <a:rPr lang="en-US" dirty="0"/>
              <a:t>-combinatorial: parts from multiple chromosomes makes a new chromosome</a:t>
            </a:r>
          </a:p>
          <a:p>
            <a:pPr marL="0" indent="0">
              <a:buNone/>
            </a:pPr>
            <a:r>
              <a:rPr lang="en-US" dirty="0"/>
              <a:t>-samples the search space</a:t>
            </a:r>
          </a:p>
        </p:txBody>
      </p:sp>
      <p:sp>
        <p:nvSpPr>
          <p:cNvPr id="5" name="Rectangle 4">
            <a:extLst>
              <a:ext uri="{FF2B5EF4-FFF2-40B4-BE49-F238E27FC236}">
                <a16:creationId xmlns:a16="http://schemas.microsoft.com/office/drawing/2014/main" id="{072A9F8C-E3AC-4C32-BF41-C75E83266D5F}"/>
              </a:ext>
            </a:extLst>
          </p:cNvPr>
          <p:cNvSpPr/>
          <p:nvPr/>
        </p:nvSpPr>
        <p:spPr>
          <a:xfrm>
            <a:off x="1294417" y="127147"/>
            <a:ext cx="9315499" cy="830997"/>
          </a:xfrm>
          <a:prstGeom prst="rect">
            <a:avLst/>
          </a:prstGeom>
        </p:spPr>
        <p:txBody>
          <a:bodyPr wrap="none">
            <a:spAutoFit/>
          </a:bodyPr>
          <a:lstStyle/>
          <a:p>
            <a:r>
              <a:rPr lang="en-US" sz="4800" dirty="0"/>
              <a:t>Common parts of genetic algorithms</a:t>
            </a:r>
          </a:p>
        </p:txBody>
      </p:sp>
    </p:spTree>
    <p:extLst>
      <p:ext uri="{BB962C8B-B14F-4D97-AF65-F5344CB8AC3E}">
        <p14:creationId xmlns:p14="http://schemas.microsoft.com/office/powerpoint/2010/main" val="4098624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FCC460-019A-4801-9742-C7C4C65A1310}"/>
              </a:ext>
            </a:extLst>
          </p:cNvPr>
          <p:cNvSpPr>
            <a:spLocks noGrp="1"/>
          </p:cNvSpPr>
          <p:nvPr>
            <p:ph idx="1"/>
          </p:nvPr>
        </p:nvSpPr>
        <p:spPr/>
        <p:txBody>
          <a:bodyPr/>
          <a:lstStyle/>
          <a:p>
            <a:pPr marL="514350" indent="-514350">
              <a:buFont typeface="+mj-lt"/>
              <a:buAutoNum type="arabicPeriod"/>
            </a:pPr>
            <a:r>
              <a:rPr lang="en-US" dirty="0"/>
              <a:t>Create a population (one tribe or multiple tribes)</a:t>
            </a:r>
          </a:p>
          <a:p>
            <a:pPr marL="514350" indent="-514350">
              <a:buFont typeface="+mj-lt"/>
              <a:buAutoNum type="arabicPeriod"/>
            </a:pPr>
            <a:r>
              <a:rPr lang="en-US" dirty="0"/>
              <a:t>Score each member (objective function, i.e. the height in the park, each member is a chromosome)</a:t>
            </a:r>
          </a:p>
          <a:p>
            <a:pPr marL="514350" indent="-514350">
              <a:buFont typeface="+mj-lt"/>
              <a:buAutoNum type="arabicPeriod"/>
            </a:pPr>
            <a:r>
              <a:rPr lang="en-US" dirty="0"/>
              <a:t>Combine characteristics from each member to create a new member (characteristics  = nucleotide). Like creating a child from parents (in genetic algorithm, you can have many parents form one child).</a:t>
            </a:r>
          </a:p>
          <a:p>
            <a:pPr marL="514350" indent="-514350">
              <a:buFont typeface="+mj-lt"/>
              <a:buAutoNum type="arabicPeriod"/>
            </a:pPr>
            <a:r>
              <a:rPr lang="en-US" dirty="0"/>
              <a:t>Repeat until a suitably optimum member is found</a:t>
            </a:r>
          </a:p>
          <a:p>
            <a:pPr marL="0" indent="0">
              <a:buNone/>
            </a:pPr>
            <a:endParaRPr lang="en-US" dirty="0"/>
          </a:p>
        </p:txBody>
      </p:sp>
      <p:sp>
        <p:nvSpPr>
          <p:cNvPr id="2" name="TextBox 1">
            <a:extLst>
              <a:ext uri="{FF2B5EF4-FFF2-40B4-BE49-F238E27FC236}">
                <a16:creationId xmlns:a16="http://schemas.microsoft.com/office/drawing/2014/main" id="{0659550B-F0F4-402B-9B9F-540107A1A617}"/>
              </a:ext>
            </a:extLst>
          </p:cNvPr>
          <p:cNvSpPr txBox="1"/>
          <p:nvPr/>
        </p:nvSpPr>
        <p:spPr>
          <a:xfrm>
            <a:off x="539931" y="217714"/>
            <a:ext cx="10972800" cy="830997"/>
          </a:xfrm>
          <a:prstGeom prst="rect">
            <a:avLst/>
          </a:prstGeom>
          <a:noFill/>
        </p:spPr>
        <p:txBody>
          <a:bodyPr wrap="square" rtlCol="0">
            <a:spAutoFit/>
          </a:bodyPr>
          <a:lstStyle/>
          <a:p>
            <a:r>
              <a:rPr lang="en-US" sz="4800" dirty="0"/>
              <a:t>Genetic algorithm strategy</a:t>
            </a:r>
          </a:p>
        </p:txBody>
      </p:sp>
    </p:spTree>
    <p:extLst>
      <p:ext uri="{BB962C8B-B14F-4D97-AF65-F5344CB8AC3E}">
        <p14:creationId xmlns:p14="http://schemas.microsoft.com/office/powerpoint/2010/main" val="3247055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D01CD-04AD-4292-8E25-FDB37B19C6F2}"/>
              </a:ext>
            </a:extLst>
          </p:cNvPr>
          <p:cNvSpPr>
            <a:spLocks noGrp="1"/>
          </p:cNvSpPr>
          <p:nvPr>
            <p:ph type="title"/>
          </p:nvPr>
        </p:nvSpPr>
        <p:spPr/>
        <p:txBody>
          <a:bodyPr/>
          <a:lstStyle/>
          <a:p>
            <a:r>
              <a:rPr lang="en-US" dirty="0"/>
              <a:t>Quadratic Assignment Problem</a:t>
            </a:r>
          </a:p>
        </p:txBody>
      </p:sp>
      <p:sp>
        <p:nvSpPr>
          <p:cNvPr id="3" name="Content Placeholder 2">
            <a:extLst>
              <a:ext uri="{FF2B5EF4-FFF2-40B4-BE49-F238E27FC236}">
                <a16:creationId xmlns:a16="http://schemas.microsoft.com/office/drawing/2014/main" id="{6C13CC30-D42C-4B6F-9E37-264D475F110F}"/>
              </a:ext>
            </a:extLst>
          </p:cNvPr>
          <p:cNvSpPr>
            <a:spLocks noGrp="1"/>
          </p:cNvSpPr>
          <p:nvPr>
            <p:ph idx="1"/>
          </p:nvPr>
        </p:nvSpPr>
        <p:spPr/>
        <p:txBody>
          <a:bodyPr>
            <a:normAutofit/>
          </a:bodyPr>
          <a:lstStyle/>
          <a:p>
            <a:pPr marL="0" indent="0">
              <a:buNone/>
            </a:pPr>
            <a:r>
              <a:rPr lang="en-US"/>
              <a:t>Example: Assign each of 19 departments to another department in such a way that the total distance travelled by patients and healthcare professionals is minimized. A department cannot be assigned to more than one other department. The distance between departments, as well as the estimated flow between departments (i.e., number of time patients and healthcare professional travel between two departments) are given in the Excel file.</a:t>
            </a:r>
          </a:p>
          <a:p>
            <a:pPr marL="0" indent="0">
              <a:buNone/>
            </a:pPr>
            <a:r>
              <a:rPr lang="en-US"/>
              <a:t>The QAP is NP-hard. That is, there is no known algorithm for solving this problem in polynomial time. </a:t>
            </a:r>
            <a:endParaRPr lang="en-US" dirty="0"/>
          </a:p>
        </p:txBody>
      </p:sp>
      <p:sp>
        <p:nvSpPr>
          <p:cNvPr id="4" name="Rectangle 3">
            <a:extLst>
              <a:ext uri="{FF2B5EF4-FFF2-40B4-BE49-F238E27FC236}">
                <a16:creationId xmlns:a16="http://schemas.microsoft.com/office/drawing/2014/main" id="{21366A53-4267-4FF0-B6C8-0B76C40C98C9}"/>
              </a:ext>
            </a:extLst>
          </p:cNvPr>
          <p:cNvSpPr/>
          <p:nvPr/>
        </p:nvSpPr>
        <p:spPr>
          <a:xfrm>
            <a:off x="1112680" y="5942568"/>
            <a:ext cx="9966639" cy="369332"/>
          </a:xfrm>
          <a:prstGeom prst="rect">
            <a:avLst/>
          </a:prstGeom>
        </p:spPr>
        <p:txBody>
          <a:bodyPr wrap="none">
            <a:spAutoFit/>
          </a:bodyPr>
          <a:lstStyle/>
          <a:p>
            <a:r>
              <a:rPr lang="en-US" dirty="0"/>
              <a:t>For more information about the QAP, see https://neos-guide.org/content/quadratic-assignment-problem</a:t>
            </a:r>
          </a:p>
        </p:txBody>
      </p:sp>
    </p:spTree>
    <p:extLst>
      <p:ext uri="{BB962C8B-B14F-4D97-AF65-F5344CB8AC3E}">
        <p14:creationId xmlns:p14="http://schemas.microsoft.com/office/powerpoint/2010/main" val="1088966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AE61998-D03C-42EA-BE6F-528A97E8810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Facility Distances</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5" name="Picture 1">
            <a:extLst>
              <a:ext uri="{FF2B5EF4-FFF2-40B4-BE49-F238E27FC236}">
                <a16:creationId xmlns:a16="http://schemas.microsoft.com/office/drawing/2014/main" id="{1DB836B6-F1CC-418B-84E7-5B3666DED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1971" t="22224" r="20345" b="42526"/>
          <a:stretch>
            <a:fillRect/>
          </a:stretch>
        </p:blipFill>
        <p:spPr bwMode="auto">
          <a:xfrm>
            <a:off x="0" y="339726"/>
            <a:ext cx="4133850" cy="29622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05ED3AD8-2B61-415D-8148-A4A948CE8011}"/>
              </a:ext>
            </a:extLst>
          </p:cNvPr>
          <p:cNvSpPr>
            <a:spLocks noChangeArrowheads="1"/>
          </p:cNvSpPr>
          <p:nvPr/>
        </p:nvSpPr>
        <p:spPr bwMode="auto">
          <a:xfrm>
            <a:off x="0" y="3419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Facility Flows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7C469B9-C5F8-4B01-8AA7-21F69450A3B4}"/>
              </a:ext>
            </a:extLst>
          </p:cNvPr>
          <p:cNvPicPr/>
          <p:nvPr/>
        </p:nvPicPr>
        <p:blipFill>
          <a:blip r:embed="rId3" cstate="print"/>
          <a:srcRect l="51800" t="22285" r="10750" b="42526"/>
          <a:stretch>
            <a:fillRect/>
          </a:stretch>
        </p:blipFill>
        <p:spPr bwMode="auto">
          <a:xfrm>
            <a:off x="0" y="3536950"/>
            <a:ext cx="5430520" cy="2863850"/>
          </a:xfrm>
          <a:prstGeom prst="rect">
            <a:avLst/>
          </a:prstGeom>
          <a:noFill/>
          <a:ln w="9525">
            <a:noFill/>
            <a:miter lim="800000"/>
            <a:headEnd/>
            <a:tailEnd/>
          </a:ln>
        </p:spPr>
      </p:pic>
      <p:pic>
        <p:nvPicPr>
          <p:cNvPr id="2" name="Picture 1">
            <a:extLst>
              <a:ext uri="{FF2B5EF4-FFF2-40B4-BE49-F238E27FC236}">
                <a16:creationId xmlns:a16="http://schemas.microsoft.com/office/drawing/2014/main" id="{6B662222-8B3B-48C6-A53D-E3358915E946}"/>
              </a:ext>
            </a:extLst>
          </p:cNvPr>
          <p:cNvPicPr>
            <a:picLocks noChangeAspect="1"/>
          </p:cNvPicPr>
          <p:nvPr/>
        </p:nvPicPr>
        <p:blipFill>
          <a:blip r:embed="rId4"/>
          <a:stretch>
            <a:fillRect/>
          </a:stretch>
        </p:blipFill>
        <p:spPr>
          <a:xfrm>
            <a:off x="6289908" y="727264"/>
            <a:ext cx="5048250" cy="2047875"/>
          </a:xfrm>
          <a:prstGeom prst="rect">
            <a:avLst/>
          </a:prstGeom>
          <a:ln>
            <a:solidFill>
              <a:schemeClr val="tx1"/>
            </a:solidFill>
          </a:ln>
        </p:spPr>
      </p:pic>
    </p:spTree>
    <p:extLst>
      <p:ext uri="{BB962C8B-B14F-4D97-AF65-F5344CB8AC3E}">
        <p14:creationId xmlns:p14="http://schemas.microsoft.com/office/powerpoint/2010/main" val="4022443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D8D6ED2-D8A2-46B4-BA00-E0718B85A85A}"/>
              </a:ext>
            </a:extLst>
          </p:cNvPr>
          <p:cNvPicPr>
            <a:picLocks noGrp="1" noChangeAspect="1"/>
          </p:cNvPicPr>
          <p:nvPr>
            <p:ph idx="1"/>
          </p:nvPr>
        </p:nvPicPr>
        <p:blipFill>
          <a:blip r:embed="rId2"/>
          <a:stretch>
            <a:fillRect/>
          </a:stretch>
        </p:blipFill>
        <p:spPr>
          <a:xfrm>
            <a:off x="653643" y="4612502"/>
            <a:ext cx="5514975" cy="2028825"/>
          </a:xfrm>
          <a:prstGeom prst="rect">
            <a:avLst/>
          </a:prstGeom>
          <a:ln>
            <a:solidFill>
              <a:schemeClr val="tx1"/>
            </a:solidFill>
          </a:ln>
        </p:spPr>
      </p:pic>
      <p:pic>
        <p:nvPicPr>
          <p:cNvPr id="5" name="Picture 4">
            <a:extLst>
              <a:ext uri="{FF2B5EF4-FFF2-40B4-BE49-F238E27FC236}">
                <a16:creationId xmlns:a16="http://schemas.microsoft.com/office/drawing/2014/main" id="{9C2A9BB0-F07D-4E2D-B494-D9AE6BCB4E44}"/>
              </a:ext>
            </a:extLst>
          </p:cNvPr>
          <p:cNvPicPr>
            <a:picLocks noChangeAspect="1"/>
          </p:cNvPicPr>
          <p:nvPr/>
        </p:nvPicPr>
        <p:blipFill>
          <a:blip r:embed="rId3"/>
          <a:stretch>
            <a:fillRect/>
          </a:stretch>
        </p:blipFill>
        <p:spPr>
          <a:xfrm>
            <a:off x="526147" y="543624"/>
            <a:ext cx="7448550" cy="3790950"/>
          </a:xfrm>
          <a:prstGeom prst="rect">
            <a:avLst/>
          </a:prstGeom>
          <a:ln>
            <a:solidFill>
              <a:schemeClr val="tx1"/>
            </a:solidFill>
          </a:ln>
        </p:spPr>
      </p:pic>
    </p:spTree>
    <p:extLst>
      <p:ext uri="{BB962C8B-B14F-4D97-AF65-F5344CB8AC3E}">
        <p14:creationId xmlns:p14="http://schemas.microsoft.com/office/powerpoint/2010/main" val="4184206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FE7A8A-05F0-4FCF-A9BA-DA61D44981A3}"/>
              </a:ext>
            </a:extLst>
          </p:cNvPr>
          <p:cNvSpPr txBox="1"/>
          <p:nvPr/>
        </p:nvSpPr>
        <p:spPr>
          <a:xfrm>
            <a:off x="6909980" y="75135"/>
            <a:ext cx="5172890" cy="1754326"/>
          </a:xfrm>
          <a:prstGeom prst="rect">
            <a:avLst/>
          </a:prstGeom>
          <a:noFill/>
        </p:spPr>
        <p:txBody>
          <a:bodyPr wrap="square" rtlCol="0">
            <a:spAutoFit/>
          </a:bodyPr>
          <a:lstStyle/>
          <a:p>
            <a:r>
              <a:rPr lang="en-US" dirty="0"/>
              <a:t>This uses the 2-opt method to optimize prior to running the genetic algorithm. This is not part of genetic algorithm strategy, so you don’t need to use it. I’m leaving it here so you can see you can use genetic algorithm in combination with other methods.</a:t>
            </a:r>
          </a:p>
        </p:txBody>
      </p:sp>
      <p:pic>
        <p:nvPicPr>
          <p:cNvPr id="6" name="Picture 5">
            <a:extLst>
              <a:ext uri="{FF2B5EF4-FFF2-40B4-BE49-F238E27FC236}">
                <a16:creationId xmlns:a16="http://schemas.microsoft.com/office/drawing/2014/main" id="{A2EE7420-392C-4076-A91A-5573C903FBF1}"/>
              </a:ext>
            </a:extLst>
          </p:cNvPr>
          <p:cNvPicPr>
            <a:picLocks noChangeAspect="1"/>
          </p:cNvPicPr>
          <p:nvPr/>
        </p:nvPicPr>
        <p:blipFill>
          <a:blip r:embed="rId2"/>
          <a:stretch>
            <a:fillRect/>
          </a:stretch>
        </p:blipFill>
        <p:spPr>
          <a:xfrm>
            <a:off x="207671" y="1761013"/>
            <a:ext cx="8267700" cy="4943475"/>
          </a:xfrm>
          <a:prstGeom prst="rect">
            <a:avLst/>
          </a:prstGeom>
          <a:ln>
            <a:solidFill>
              <a:schemeClr val="tx1"/>
            </a:solidFill>
          </a:ln>
        </p:spPr>
      </p:pic>
      <p:pic>
        <p:nvPicPr>
          <p:cNvPr id="9" name="Picture 8">
            <a:extLst>
              <a:ext uri="{FF2B5EF4-FFF2-40B4-BE49-F238E27FC236}">
                <a16:creationId xmlns:a16="http://schemas.microsoft.com/office/drawing/2014/main" id="{F2A76B09-547C-4E92-A59E-0A8D1FB412F7}"/>
              </a:ext>
            </a:extLst>
          </p:cNvPr>
          <p:cNvPicPr>
            <a:picLocks noChangeAspect="1"/>
          </p:cNvPicPr>
          <p:nvPr/>
        </p:nvPicPr>
        <p:blipFill>
          <a:blip r:embed="rId3"/>
          <a:stretch>
            <a:fillRect/>
          </a:stretch>
        </p:blipFill>
        <p:spPr>
          <a:xfrm>
            <a:off x="109130" y="153512"/>
            <a:ext cx="6800850" cy="1466850"/>
          </a:xfrm>
          <a:prstGeom prst="rect">
            <a:avLst/>
          </a:prstGeom>
          <a:ln>
            <a:solidFill>
              <a:schemeClr val="tx1"/>
            </a:solidFill>
          </a:ln>
        </p:spPr>
      </p:pic>
    </p:spTree>
    <p:extLst>
      <p:ext uri="{BB962C8B-B14F-4D97-AF65-F5344CB8AC3E}">
        <p14:creationId xmlns:p14="http://schemas.microsoft.com/office/powerpoint/2010/main" val="3121990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1288</TotalTime>
  <Words>741</Words>
  <Application>Microsoft Office PowerPoint</Application>
  <PresentationFormat>Widescreen</PresentationFormat>
  <Paragraphs>42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Genetic Algorithm</vt:lpstr>
      <vt:lpstr>What is Optimization?</vt:lpstr>
      <vt:lpstr>More difficult spaces to search for an optimum</vt:lpstr>
      <vt:lpstr>PowerPoint Presentation</vt:lpstr>
      <vt:lpstr>PowerPoint Presentation</vt:lpstr>
      <vt:lpstr>Quadratic Assignment Problem</vt:lpstr>
      <vt:lpstr>PowerPoint Presentation</vt:lpstr>
      <vt:lpstr>PowerPoint Presentation</vt:lpstr>
      <vt:lpstr>PowerPoint Presentation</vt:lpstr>
      <vt:lpstr>PowerPoint Presentation</vt:lpstr>
      <vt:lpstr>PowerPoint Presentation</vt:lpstr>
      <vt:lpstr>Survival of the fittest</vt:lpstr>
      <vt:lpstr>PowerPoint Presentation</vt:lpstr>
      <vt:lpstr>Other examples of genetic algorithm: Genetic Algorithm for wind turbine design optimization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 Algorithm</dc:title>
  <dc:creator>E6540</dc:creator>
  <cp:lastModifiedBy>E6540</cp:lastModifiedBy>
  <cp:revision>24</cp:revision>
  <dcterms:created xsi:type="dcterms:W3CDTF">2018-01-31T03:55:59Z</dcterms:created>
  <dcterms:modified xsi:type="dcterms:W3CDTF">2018-02-12T03:28:18Z</dcterms:modified>
</cp:coreProperties>
</file>